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60" r:id="rId5"/>
    <p:sldId id="264" r:id="rId6"/>
    <p:sldId id="265" r:id="rId7"/>
    <p:sldId id="267" r:id="rId8"/>
    <p:sldId id="268" r:id="rId9"/>
    <p:sldId id="273" r:id="rId10"/>
    <p:sldId id="27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12FBD4-EA14-41B9-9E9F-4346F4865119}" v="110" dt="2023-11-15T07:05:21.7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AE3425CA-4B9D-4420-BB9E-C250DB30E421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7C3A7-D6F6-4D38-A7C3-B72967BB81A6}" type="datetime1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7C3A7-D6F6-4D38-A7C3-B72967BB81A6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  <a:cs typeface="Arial" panose="020B0604020202020204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  <a:cs typeface="Arial" panose="020B0604020202020204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7C3A7-D6F6-4D38-A7C3-B72967BB81A6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7C3A7-D6F6-4D38-A7C3-B72967BB81A6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7C3A7-D6F6-4D38-A7C3-B72967BB81A6}" type="datetime1">
              <a:rPr lang="en-US" smtClean="0"/>
              <a:t>11/15/2023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7C3A7-D6F6-4D38-A7C3-B72967BB81A6}" type="datetime1">
              <a:rPr lang="en-US" smtClean="0"/>
              <a:t>11/15/2023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6A14B861-3779-4E37-8DF0-E9EB3EA96210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3E38388-E864-4553-9937-AE9FC5E50CFC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1E1E-C50D-4FD4-8B1E-ECD78340D9AB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83AFB-9E54-459E-8C6D-0913AC3BA5D7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144B6-0CA7-46BA-A00B-1E68E5C3ED0C}" type="datetime1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F549-537C-41EC-B9CC-5B6A9AC2A6A7}" type="datetime1">
              <a:rPr lang="en-US" smtClean="0"/>
              <a:t>11/15/2023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D56-3D0E-48B8-8218-1F3A06A96C62}" type="datetime1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C309E-27D4-401F-A74A-DEA16C7B51DC}" type="datetime1">
              <a:rPr lang="en-US" smtClean="0"/>
              <a:t>11/15/2023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A2B81-2BC3-42D7-B67D-05C685AA80AD}" type="datetime1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B8F2B-E487-4905-B553-FB649F2B6F23}" type="datetime1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6EF7C3A7-D6F6-4D38-A7C3-B72967BB81A6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Graphs And Numbers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248" y="663960"/>
            <a:ext cx="9542751" cy="1067530"/>
          </a:xfrm>
        </p:spPr>
        <p:txBody>
          <a:bodyPr anchor="ctr">
            <a:normAutofit/>
          </a:bodyPr>
          <a:lstStyle/>
          <a:p>
            <a:r>
              <a:rPr lang="en-US" sz="4200" b="1" dirty="0">
                <a:solidFill>
                  <a:schemeClr val="bg1"/>
                </a:solidFill>
              </a:rPr>
              <a:t>Business Analytics with 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358" y="2523702"/>
            <a:ext cx="9735467" cy="891251"/>
          </a:xfrm>
        </p:spPr>
        <p:txBody>
          <a:bodyPr anchor="b">
            <a:normAutofit fontScale="77500" lnSpcReduction="20000"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Fraudulent Credit Card Transaction Detection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795597" y="4046424"/>
            <a:ext cx="50835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Presented by: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Arwin</a:t>
            </a:r>
            <a:r>
              <a:rPr lang="en-US" dirty="0">
                <a:solidFill>
                  <a:schemeClr val="bg1"/>
                </a:solidFill>
              </a:rPr>
              <a:t> Kumar Ravi</a:t>
            </a:r>
          </a:p>
          <a:p>
            <a:r>
              <a:rPr lang="en-US" dirty="0" err="1">
                <a:solidFill>
                  <a:schemeClr val="bg1"/>
                </a:solidFill>
              </a:rPr>
              <a:t>Barath</a:t>
            </a:r>
            <a:r>
              <a:rPr lang="en-US" dirty="0">
                <a:solidFill>
                  <a:schemeClr val="bg1"/>
                </a:solidFill>
              </a:rPr>
              <a:t> Kumar </a:t>
            </a:r>
            <a:r>
              <a:rPr lang="en-US" dirty="0" err="1">
                <a:solidFill>
                  <a:schemeClr val="bg1"/>
                </a:solidFill>
              </a:rPr>
              <a:t>Dhanasekar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Devamsh</a:t>
            </a:r>
            <a:r>
              <a:rPr lang="en-US" dirty="0">
                <a:solidFill>
                  <a:schemeClr val="bg1"/>
                </a:solidFill>
              </a:rPr>
              <a:t> Varma </a:t>
            </a:r>
            <a:r>
              <a:rPr lang="en-US" dirty="0" err="1">
                <a:solidFill>
                  <a:schemeClr val="bg1"/>
                </a:solidFill>
              </a:rPr>
              <a:t>Mudunuri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Eswar Avinash Nadella</a:t>
            </a:r>
          </a:p>
          <a:p>
            <a:r>
              <a:rPr lang="en-US" dirty="0">
                <a:solidFill>
                  <a:schemeClr val="bg1"/>
                </a:solidFill>
              </a:rPr>
              <a:t>Mahadevan Ramanan</a:t>
            </a:r>
          </a:p>
          <a:p>
            <a:r>
              <a:rPr lang="en-US" dirty="0">
                <a:solidFill>
                  <a:schemeClr val="bg1"/>
                </a:solidFill>
              </a:rPr>
              <a:t>Manoj Krishna </a:t>
            </a:r>
            <a:r>
              <a:rPr lang="en-US" dirty="0" err="1">
                <a:solidFill>
                  <a:schemeClr val="bg1"/>
                </a:solidFill>
              </a:rPr>
              <a:t>Manepalli</a:t>
            </a:r>
            <a:br>
              <a:rPr lang="en-US" dirty="0"/>
            </a:b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Logistic Regression -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7434" y="2837671"/>
            <a:ext cx="4037013" cy="3416300"/>
          </a:xfrm>
        </p:spPr>
        <p:txBody>
          <a:bodyPr>
            <a:normAutofit fontScale="77500" lnSpcReduction="20000"/>
          </a:bodyPr>
          <a:lstStyle/>
          <a:p>
            <a:r>
              <a:rPr lang="en-US" sz="1200" b="1" dirty="0"/>
              <a:t>Performance of the train dataset</a:t>
            </a:r>
          </a:p>
          <a:p>
            <a:pPr lvl="1"/>
            <a:r>
              <a:rPr lang="en-US" sz="1200" dirty="0"/>
              <a:t>Accuracy = 0.96</a:t>
            </a:r>
          </a:p>
          <a:p>
            <a:pPr lvl="1"/>
            <a:r>
              <a:rPr lang="en-US" sz="1200" dirty="0"/>
              <a:t>Error Rate = 0.04</a:t>
            </a:r>
          </a:p>
          <a:p>
            <a:pPr lvl="1"/>
            <a:r>
              <a:rPr lang="en-US" sz="1200" dirty="0"/>
              <a:t>TPR = 0.60</a:t>
            </a:r>
          </a:p>
          <a:p>
            <a:pPr lvl="1"/>
            <a:r>
              <a:rPr lang="en-US" sz="1200" dirty="0"/>
              <a:t>FNR = 0.40</a:t>
            </a:r>
          </a:p>
          <a:p>
            <a:pPr lvl="1"/>
            <a:r>
              <a:rPr lang="en-US" sz="1200" dirty="0"/>
              <a:t>TNR = 0.99</a:t>
            </a:r>
          </a:p>
          <a:p>
            <a:pPr lvl="1"/>
            <a:r>
              <a:rPr lang="en-US" sz="1200" dirty="0"/>
              <a:t>FPR = 0.01</a:t>
            </a:r>
          </a:p>
          <a:p>
            <a:r>
              <a:rPr lang="en-US" sz="1200" b="1" dirty="0"/>
              <a:t>Performance of the test dataset</a:t>
            </a:r>
          </a:p>
          <a:p>
            <a:pPr lvl="1"/>
            <a:r>
              <a:rPr lang="en-US" sz="1200" dirty="0"/>
              <a:t>Accuracy = 0.96</a:t>
            </a:r>
          </a:p>
          <a:p>
            <a:pPr lvl="1"/>
            <a:r>
              <a:rPr lang="en-US" sz="1200" dirty="0"/>
              <a:t>Error Rate = 0.04</a:t>
            </a:r>
          </a:p>
          <a:p>
            <a:pPr lvl="1"/>
            <a:r>
              <a:rPr lang="en-US" sz="1200" dirty="0"/>
              <a:t>TPR = 0.59</a:t>
            </a:r>
          </a:p>
          <a:p>
            <a:pPr lvl="1"/>
            <a:r>
              <a:rPr lang="en-US" sz="1200" dirty="0"/>
              <a:t>FNR = 0.41</a:t>
            </a:r>
          </a:p>
          <a:p>
            <a:pPr lvl="1"/>
            <a:r>
              <a:rPr lang="en-US" sz="1200" dirty="0"/>
              <a:t>TNR = 0.99</a:t>
            </a:r>
          </a:p>
          <a:p>
            <a:pPr lvl="1"/>
            <a:r>
              <a:rPr lang="en-US" sz="1200" dirty="0"/>
              <a:t>FPR = 0.01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9B94F4-5C21-A9AD-66EC-971374750F7D}"/>
              </a:ext>
            </a:extLst>
          </p:cNvPr>
          <p:cNvGraphicFramePr>
            <a:graphicFrameLocks noGrp="1"/>
          </p:cNvGraphicFramePr>
          <p:nvPr/>
        </p:nvGraphicFramePr>
        <p:xfrm>
          <a:off x="1154954" y="2853594"/>
          <a:ext cx="513079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266">
                  <a:extLst>
                    <a:ext uri="{9D8B030D-6E8A-4147-A177-3AD203B41FA5}">
                      <a16:colId xmlns:a16="http://schemas.microsoft.com/office/drawing/2014/main" val="806620638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3688844610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1306272174"/>
                    </a:ext>
                  </a:extLst>
                </a:gridCol>
              </a:tblGrid>
              <a:tr h="352332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564728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68827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634573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24281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99886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4357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36789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74440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7E9ACC3-29F0-091D-8A76-6B3BEA7B1894}"/>
              </a:ext>
            </a:extLst>
          </p:cNvPr>
          <p:cNvGraphicFramePr>
            <a:graphicFrameLocks noGrp="1"/>
          </p:cNvGraphicFramePr>
          <p:nvPr/>
        </p:nvGraphicFramePr>
        <p:xfrm>
          <a:off x="1154954" y="4824384"/>
          <a:ext cx="513079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266">
                  <a:extLst>
                    <a:ext uri="{9D8B030D-6E8A-4147-A177-3AD203B41FA5}">
                      <a16:colId xmlns:a16="http://schemas.microsoft.com/office/drawing/2014/main" val="806620638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3688844610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1306272174"/>
                    </a:ext>
                  </a:extLst>
                </a:gridCol>
              </a:tblGrid>
              <a:tr h="352332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564728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68827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271813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10712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99886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15621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74440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63B1731-66C7-2224-C194-3083097CD2AE}"/>
              </a:ext>
            </a:extLst>
          </p:cNvPr>
          <p:cNvSpPr txBox="1"/>
          <p:nvPr/>
        </p:nvSpPr>
        <p:spPr>
          <a:xfrm>
            <a:off x="1148578" y="2503141"/>
            <a:ext cx="3966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Confusion matrix of train dataset -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010A9B-EF34-9076-8701-1B81263916FE}"/>
              </a:ext>
            </a:extLst>
          </p:cNvPr>
          <p:cNvSpPr txBox="1"/>
          <p:nvPr/>
        </p:nvSpPr>
        <p:spPr>
          <a:xfrm>
            <a:off x="1178317" y="4462032"/>
            <a:ext cx="3849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Confusion matrix of test dataset -</a:t>
            </a:r>
          </a:p>
        </p:txBody>
      </p:sp>
    </p:spTree>
    <p:extLst>
      <p:ext uri="{BB962C8B-B14F-4D97-AF65-F5344CB8AC3E}">
        <p14:creationId xmlns:p14="http://schemas.microsoft.com/office/powerpoint/2010/main" val="2190525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ny question marks on black background"/>
          <p:cNvPicPr>
            <a:picLocks noChangeAspect="1"/>
          </p:cNvPicPr>
          <p:nvPr/>
        </p:nvPicPr>
        <p:blipFill rotWithShape="1">
          <a:blip r:embed="rId2"/>
          <a:srcRect t="7764" r="-1" b="-1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329" y="715588"/>
            <a:ext cx="9762661" cy="8485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dirty="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8643" y="2263698"/>
            <a:ext cx="9355869" cy="290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Credit Card transactions in daily life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Risks associated with these transactions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Need to identify fraudulent transactions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69000"/>
                <a:hueMod val="91000"/>
                <a:satMod val="164000"/>
                <a:lumMod val="74000"/>
              </a:schemeClr>
              <a:schemeClr val="bg1">
                <a:hueMod val="124000"/>
                <a:satMod val="140000"/>
                <a:lumMod val="142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31" name="Group 30"/>
          <p:cNvGrpSpPr>
            <a:grpSpLocks noGrp="1" noUngrp="1" noRot="1" noChangeAspect="1" noMove="1" noResize="1"/>
          </p:cNvGrpSpPr>
          <p:nvPr/>
        </p:nvGrpSpPr>
        <p:grpSpPr>
          <a:xfrm>
            <a:off x="0" y="0"/>
            <a:ext cx="12192000" cy="6858000"/>
            <a:chOff x="0" y="0"/>
            <a:chExt cx="12192000" cy="6858000"/>
          </a:xfrm>
          <a:noFill/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2464" y="-1350252"/>
            <a:ext cx="11040904" cy="363529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Our Analysis and Target Variable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2894044"/>
            <a:ext cx="9154800" cy="2681256"/>
          </a:xfrm>
        </p:spPr>
        <p:txBody>
          <a:bodyPr anchor="t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cap="none" dirty="0">
                <a:solidFill>
                  <a:schemeClr val="tx1"/>
                </a:solidFill>
              </a:rPr>
              <a:t>Study and understand different variables that are involved in a credit card transaction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cap="none" dirty="0">
                <a:solidFill>
                  <a:schemeClr val="tx1"/>
                </a:solidFill>
              </a:rPr>
              <a:t>Predict whether a credit card transaction is fraudulent or not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cap="none" dirty="0">
                <a:solidFill>
                  <a:schemeClr val="tx1"/>
                </a:solidFill>
              </a:rPr>
              <a:t>ML algorithms used – decision tree classifier, logistic regression 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Visualization and Exploration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5855" y="2371238"/>
            <a:ext cx="10882630" cy="1739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image shows a boxplot for numerical variables in the dataset</a:t>
            </a:r>
          </a:p>
          <a:p>
            <a:r>
              <a:rPr lang="en-US" dirty="0"/>
              <a:t>Using IQR, which is a way to study the spread of the data, the upper and lower bounds are calculated by adding and subtracting 1.5 times the IQR from the median.</a:t>
            </a:r>
          </a:p>
          <a:p>
            <a:r>
              <a:rPr lang="en-US" dirty="0"/>
              <a:t>IQR = Q3 – Q1, where Q1 is the 25</a:t>
            </a:r>
            <a:r>
              <a:rPr lang="en-US" baseline="30000" dirty="0"/>
              <a:t>th</a:t>
            </a:r>
            <a:r>
              <a:rPr lang="en-US" dirty="0"/>
              <a:t> percentile, and Q3 is the 75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</p:txBody>
      </p:sp>
      <p:pic>
        <p:nvPicPr>
          <p:cNvPr id="6" name="Picture 5" descr="Distance from home with quarti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21" y="3960403"/>
            <a:ext cx="3524250" cy="201485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780906" y="6063006"/>
            <a:ext cx="3504565" cy="61657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600" dirty="0"/>
              <a:t>103,631 outliers in the column Distance from home</a:t>
            </a:r>
          </a:p>
        </p:txBody>
      </p:sp>
      <p:pic>
        <p:nvPicPr>
          <p:cNvPr id="4" name="Picture 3" descr="Distance from last transaction with quartile">
            <a:extLst>
              <a:ext uri="{FF2B5EF4-FFF2-40B4-BE49-F238E27FC236}">
                <a16:creationId xmlns:a16="http://schemas.microsoft.com/office/drawing/2014/main" id="{734E3EA1-8E4D-F7CC-FB2D-892A6A05F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889" y="3940473"/>
            <a:ext cx="3603702" cy="2060033"/>
          </a:xfrm>
          <a:prstGeom prst="rect">
            <a:avLst/>
          </a:prstGeom>
        </p:spPr>
      </p:pic>
      <p:pic>
        <p:nvPicPr>
          <p:cNvPr id="9" name="Picture 8" descr="Ratio to median with quartile">
            <a:extLst>
              <a:ext uri="{FF2B5EF4-FFF2-40B4-BE49-F238E27FC236}">
                <a16:creationId xmlns:a16="http://schemas.microsoft.com/office/drawing/2014/main" id="{9C30934B-435F-416E-6557-124BA4383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3060" y="3877971"/>
            <a:ext cx="4000500" cy="2185035"/>
          </a:xfrm>
          <a:prstGeom prst="rect">
            <a:avLst/>
          </a:prstGeom>
        </p:spPr>
      </p:pic>
      <p:sp>
        <p:nvSpPr>
          <p:cNvPr id="10" name="Text Box 6">
            <a:extLst>
              <a:ext uri="{FF2B5EF4-FFF2-40B4-BE49-F238E27FC236}">
                <a16:creationId xmlns:a16="http://schemas.microsoft.com/office/drawing/2014/main" id="{0C4F0785-F4A8-C328-F300-653506E93C3B}"/>
              </a:ext>
            </a:extLst>
          </p:cNvPr>
          <p:cNvSpPr txBox="1"/>
          <p:nvPr/>
        </p:nvSpPr>
        <p:spPr>
          <a:xfrm>
            <a:off x="4515026" y="6063006"/>
            <a:ext cx="3504565" cy="61657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600" dirty="0"/>
              <a:t>124,367 outliers in the column Distance from last transaction</a:t>
            </a:r>
          </a:p>
        </p:txBody>
      </p:sp>
      <p:sp>
        <p:nvSpPr>
          <p:cNvPr id="11" name="Text Box 6">
            <a:extLst>
              <a:ext uri="{FF2B5EF4-FFF2-40B4-BE49-F238E27FC236}">
                <a16:creationId xmlns:a16="http://schemas.microsoft.com/office/drawing/2014/main" id="{292AE4D0-5486-D0AD-EDDA-CD738DFF08EB}"/>
              </a:ext>
            </a:extLst>
          </p:cNvPr>
          <p:cNvSpPr txBox="1"/>
          <p:nvPr/>
        </p:nvSpPr>
        <p:spPr>
          <a:xfrm>
            <a:off x="8592649" y="6070443"/>
            <a:ext cx="3504565" cy="61657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600" dirty="0"/>
              <a:t>84,386 outliers in the column Ratio to median purchase </a:t>
            </a:r>
            <a:r>
              <a:rPr lang="en-US" dirty="0"/>
              <a:t>price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Decision Tree Classifier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294EF6-11A7-0398-A636-FBE7425A3B72}"/>
              </a:ext>
            </a:extLst>
          </p:cNvPr>
          <p:cNvSpPr txBox="1"/>
          <p:nvPr/>
        </p:nvSpPr>
        <p:spPr>
          <a:xfrm>
            <a:off x="1154954" y="2800298"/>
            <a:ext cx="8067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Basic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E3A42A-2CEF-78D7-E845-51614A3D6CFA}"/>
              </a:ext>
            </a:extLst>
          </p:cNvPr>
          <p:cNvSpPr txBox="1"/>
          <p:nvPr/>
        </p:nvSpPr>
        <p:spPr>
          <a:xfrm>
            <a:off x="1154954" y="2430966"/>
            <a:ext cx="8584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 have trained the model based on the following split – 70% train, 30% test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A69EF2-97DD-983F-A7A7-D10232B44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369" y="3155348"/>
            <a:ext cx="8156315" cy="37026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Decision Tree Classifier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467BC4-5089-E906-EBF2-237CADE40271}"/>
              </a:ext>
            </a:extLst>
          </p:cNvPr>
          <p:cNvSpPr txBox="1"/>
          <p:nvPr/>
        </p:nvSpPr>
        <p:spPr>
          <a:xfrm>
            <a:off x="583764" y="2950155"/>
            <a:ext cx="551223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Tree Interpretation – Test Dataset</a:t>
            </a: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True Positive (TP): Pred Pos &amp; Actual Pos</a:t>
            </a:r>
          </a:p>
          <a:p>
            <a:r>
              <a:rPr lang="en-US" sz="1200" dirty="0"/>
              <a:t>False Positive (FP): Pred Pos &amp; Actual Neg </a:t>
            </a:r>
          </a:p>
          <a:p>
            <a:r>
              <a:rPr lang="en-US" sz="1200" dirty="0"/>
              <a:t>True Negative (TN): Pred Neg &amp; Actual Neg </a:t>
            </a:r>
          </a:p>
          <a:p>
            <a:r>
              <a:rPr lang="en-US" sz="1200" dirty="0"/>
              <a:t>False Negative (FN): Pred Neg &amp; Actual Pos</a:t>
            </a:r>
          </a:p>
          <a:p>
            <a:endParaRPr lang="en-US" sz="1200" dirty="0"/>
          </a:p>
          <a:p>
            <a:endParaRPr lang="en-US" sz="1200" b="1" dirty="0"/>
          </a:p>
          <a:p>
            <a:r>
              <a:rPr lang="en-US" sz="1600" b="1" dirty="0"/>
              <a:t>Summary</a:t>
            </a:r>
            <a:br>
              <a:rPr lang="en-US" sz="1600" b="1" dirty="0"/>
            </a:br>
            <a:r>
              <a:rPr lang="en-US" sz="1600" b="1" dirty="0"/>
              <a:t>TP = 24632</a:t>
            </a:r>
            <a:br>
              <a:rPr lang="en-US" sz="1600" dirty="0"/>
            </a:br>
            <a:r>
              <a:rPr lang="en-US" sz="1600" b="1" dirty="0"/>
              <a:t>FP = 689</a:t>
            </a:r>
          </a:p>
          <a:p>
            <a:r>
              <a:rPr lang="en-US" sz="1600" b="1" dirty="0"/>
              <a:t>TN = 272978</a:t>
            </a:r>
          </a:p>
          <a:p>
            <a:r>
              <a:rPr lang="en-US" sz="1600" b="1" dirty="0"/>
              <a:t>FN = 1701</a:t>
            </a:r>
            <a:endParaRPr lang="en-IN" sz="1600" b="1" dirty="0"/>
          </a:p>
        </p:txBody>
      </p:sp>
      <p:pic>
        <p:nvPicPr>
          <p:cNvPr id="6" name="Content Placeholder 5" descr="A diagram of a computer generated algorithm&#10;&#10;Description automatically generated with medium confidence">
            <a:extLst>
              <a:ext uri="{FF2B5EF4-FFF2-40B4-BE49-F238E27FC236}">
                <a16:creationId xmlns:a16="http://schemas.microsoft.com/office/drawing/2014/main" id="{F139BF08-50F8-4B5D-F1D0-0F9EB742E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805" y="2789499"/>
            <a:ext cx="6186963" cy="4085730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Decision Tree Classifier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7434" y="2837671"/>
            <a:ext cx="4037013" cy="3416300"/>
          </a:xfrm>
        </p:spPr>
        <p:txBody>
          <a:bodyPr>
            <a:normAutofit fontScale="77500" lnSpcReduction="20000"/>
          </a:bodyPr>
          <a:lstStyle/>
          <a:p>
            <a:r>
              <a:rPr lang="en-US" sz="1200" b="1" dirty="0"/>
              <a:t>Performance of the train dataset</a:t>
            </a:r>
          </a:p>
          <a:p>
            <a:pPr lvl="1"/>
            <a:r>
              <a:rPr lang="en-US" sz="1200" dirty="0"/>
              <a:t>Accuracy = 0.992</a:t>
            </a:r>
          </a:p>
          <a:p>
            <a:pPr lvl="1"/>
            <a:r>
              <a:rPr lang="en-US" sz="1200" dirty="0"/>
              <a:t>Error Rate = 0.008</a:t>
            </a:r>
          </a:p>
          <a:p>
            <a:pPr lvl="1"/>
            <a:r>
              <a:rPr lang="en-US" sz="1200" dirty="0"/>
              <a:t>TPR = 0.935</a:t>
            </a:r>
          </a:p>
          <a:p>
            <a:pPr lvl="1"/>
            <a:r>
              <a:rPr lang="en-US" sz="1200" dirty="0"/>
              <a:t>FNR = 0.065</a:t>
            </a:r>
          </a:p>
          <a:p>
            <a:pPr lvl="1"/>
            <a:r>
              <a:rPr lang="en-US" sz="1200" dirty="0"/>
              <a:t>TNR = 0.997</a:t>
            </a:r>
          </a:p>
          <a:p>
            <a:pPr lvl="1"/>
            <a:r>
              <a:rPr lang="en-US" sz="1200" dirty="0"/>
              <a:t>FPR = 0.003</a:t>
            </a:r>
          </a:p>
          <a:p>
            <a:r>
              <a:rPr lang="en-US" sz="1200" b="1" dirty="0"/>
              <a:t>Performance of the test dataset</a:t>
            </a:r>
          </a:p>
          <a:p>
            <a:pPr lvl="1"/>
            <a:r>
              <a:rPr lang="en-US" sz="1200" dirty="0"/>
              <a:t>Accuracy = 0.988</a:t>
            </a:r>
          </a:p>
          <a:p>
            <a:pPr lvl="1"/>
            <a:r>
              <a:rPr lang="en-US" sz="1200" dirty="0"/>
              <a:t>Error Rate = 0.012</a:t>
            </a:r>
          </a:p>
          <a:p>
            <a:pPr lvl="1"/>
            <a:r>
              <a:rPr lang="en-US" sz="1200" dirty="0"/>
              <a:t>TPR = 0.88</a:t>
            </a:r>
          </a:p>
          <a:p>
            <a:pPr lvl="1"/>
            <a:r>
              <a:rPr lang="en-US" sz="1200" dirty="0"/>
              <a:t>FNR = 0.12</a:t>
            </a:r>
          </a:p>
          <a:p>
            <a:pPr lvl="1"/>
            <a:r>
              <a:rPr lang="en-US" sz="1200" dirty="0"/>
              <a:t>TNR = 0.998</a:t>
            </a:r>
          </a:p>
          <a:p>
            <a:pPr lvl="1"/>
            <a:r>
              <a:rPr lang="en-US" sz="1200" dirty="0"/>
              <a:t>FPR = 0.002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9B94F4-5C21-A9AD-66EC-971374750F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795948"/>
              </p:ext>
            </p:extLst>
          </p:nvPr>
        </p:nvGraphicFramePr>
        <p:xfrm>
          <a:off x="1154954" y="2853594"/>
          <a:ext cx="513079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266">
                  <a:extLst>
                    <a:ext uri="{9D8B030D-6E8A-4147-A177-3AD203B41FA5}">
                      <a16:colId xmlns:a16="http://schemas.microsoft.com/office/drawing/2014/main" val="806620638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3688844610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1306272174"/>
                    </a:ext>
                  </a:extLst>
                </a:gridCol>
              </a:tblGrid>
              <a:tr h="352332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564728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68827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637615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99886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54033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74440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7E9ACC3-29F0-091D-8A76-6B3BEA7B18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2097556"/>
              </p:ext>
            </p:extLst>
          </p:nvPr>
        </p:nvGraphicFramePr>
        <p:xfrm>
          <a:off x="1154954" y="4824384"/>
          <a:ext cx="513079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266">
                  <a:extLst>
                    <a:ext uri="{9D8B030D-6E8A-4147-A177-3AD203B41FA5}">
                      <a16:colId xmlns:a16="http://schemas.microsoft.com/office/drawing/2014/main" val="806620638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3688844610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1306272174"/>
                    </a:ext>
                  </a:extLst>
                </a:gridCol>
              </a:tblGrid>
              <a:tr h="352332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564728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68827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273122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99886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23212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74440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63B1731-66C7-2224-C194-3083097CD2AE}"/>
              </a:ext>
            </a:extLst>
          </p:cNvPr>
          <p:cNvSpPr txBox="1"/>
          <p:nvPr/>
        </p:nvSpPr>
        <p:spPr>
          <a:xfrm>
            <a:off x="1148578" y="2503141"/>
            <a:ext cx="3966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Confusion matrix of train dataset -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010A9B-EF34-9076-8701-1B81263916FE}"/>
              </a:ext>
            </a:extLst>
          </p:cNvPr>
          <p:cNvSpPr txBox="1"/>
          <p:nvPr/>
        </p:nvSpPr>
        <p:spPr>
          <a:xfrm>
            <a:off x="1178317" y="4462032"/>
            <a:ext cx="3849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Confusion matrix of test dataset -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Logistic 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3" y="2241395"/>
            <a:ext cx="9895905" cy="424861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We have trained the model based on the following split – 70% train, 30% test</a:t>
            </a:r>
          </a:p>
          <a:p>
            <a:r>
              <a:rPr lang="en-US" dirty="0"/>
              <a:t>Summary of the logistic regression performed –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dirty="0"/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dirty="0"/>
          </a:p>
          <a:p>
            <a:pPr>
              <a:lnSpc>
                <a:spcPct val="107000"/>
              </a:lnSpc>
              <a:spcBef>
                <a:spcPts val="0"/>
              </a:spcBef>
            </a:pPr>
            <a:r>
              <a:rPr lang="en-US" dirty="0"/>
              <a:t>Interpretations – </a:t>
            </a:r>
          </a:p>
          <a:p>
            <a:pPr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800" dirty="0"/>
              <a:t>An increase in </a:t>
            </a:r>
            <a:r>
              <a:rPr lang="en-US" sz="1800" dirty="0" err="1"/>
              <a:t>distance_from_home</a:t>
            </a:r>
            <a:r>
              <a:rPr lang="en-US" sz="1800" dirty="0"/>
              <a:t> by a mile, provided all other values are kept constant will increase the odds of credit card transaction being fraudulent by 1.51%</a:t>
            </a:r>
          </a:p>
          <a:p>
            <a:pPr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800" dirty="0"/>
              <a:t>An increase in </a:t>
            </a:r>
            <a:r>
              <a:rPr lang="en-US" sz="1800" dirty="0" err="1"/>
              <a:t>distance_from_last_transaction</a:t>
            </a:r>
            <a:r>
              <a:rPr lang="en-US" sz="1800" dirty="0"/>
              <a:t> by a mile, provided all other values are kept constant will increase the odds of credit card transaction being fraudulent by 2.5%</a:t>
            </a:r>
          </a:p>
          <a:p>
            <a:pPr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800" dirty="0"/>
              <a:t>Provided all other values are constant, If the ratio of the purchase price to the median price increases by a unit, the odds of credit card transaction being fraudulent increases by 136%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9194A8-6C0B-28E8-CA7F-548CBD53F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978" y="2775200"/>
            <a:ext cx="9237984" cy="206668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Logistic Regression -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7434" y="2837671"/>
            <a:ext cx="4037013" cy="3416300"/>
          </a:xfrm>
        </p:spPr>
        <p:txBody>
          <a:bodyPr>
            <a:normAutofit fontScale="77500" lnSpcReduction="20000"/>
          </a:bodyPr>
          <a:lstStyle/>
          <a:p>
            <a:r>
              <a:rPr lang="en-US" sz="1200" b="1" dirty="0"/>
              <a:t>Performance of the train dataset</a:t>
            </a:r>
          </a:p>
          <a:p>
            <a:pPr lvl="1"/>
            <a:r>
              <a:rPr lang="en-US" sz="1200" dirty="0"/>
              <a:t>Accuracy = 0.96</a:t>
            </a:r>
          </a:p>
          <a:p>
            <a:pPr lvl="1"/>
            <a:r>
              <a:rPr lang="en-US" sz="1200" dirty="0"/>
              <a:t>Error Rate = 0.04</a:t>
            </a:r>
          </a:p>
          <a:p>
            <a:pPr lvl="1"/>
            <a:r>
              <a:rPr lang="en-US" sz="1200" dirty="0"/>
              <a:t>TPR = 0.60</a:t>
            </a:r>
          </a:p>
          <a:p>
            <a:pPr lvl="1"/>
            <a:r>
              <a:rPr lang="en-US" sz="1200" dirty="0"/>
              <a:t>FNR = 0.40</a:t>
            </a:r>
          </a:p>
          <a:p>
            <a:pPr lvl="1"/>
            <a:r>
              <a:rPr lang="en-US" sz="1200" dirty="0"/>
              <a:t>TNR = 0.99</a:t>
            </a:r>
          </a:p>
          <a:p>
            <a:pPr lvl="1"/>
            <a:r>
              <a:rPr lang="en-US" sz="1200" dirty="0"/>
              <a:t>FPR = 0.01</a:t>
            </a:r>
          </a:p>
          <a:p>
            <a:r>
              <a:rPr lang="en-US" sz="1200" b="1" dirty="0"/>
              <a:t>Performance of the test dataset</a:t>
            </a:r>
          </a:p>
          <a:p>
            <a:pPr lvl="1"/>
            <a:r>
              <a:rPr lang="en-US" sz="1200" dirty="0"/>
              <a:t>Accuracy = 0.96</a:t>
            </a:r>
          </a:p>
          <a:p>
            <a:pPr lvl="1"/>
            <a:r>
              <a:rPr lang="en-US" sz="1200" dirty="0"/>
              <a:t>Error Rate = 0.04</a:t>
            </a:r>
          </a:p>
          <a:p>
            <a:pPr lvl="1"/>
            <a:r>
              <a:rPr lang="en-US" sz="1200" dirty="0"/>
              <a:t>TPR = 0.59</a:t>
            </a:r>
          </a:p>
          <a:p>
            <a:pPr lvl="1"/>
            <a:r>
              <a:rPr lang="en-US" sz="1200" dirty="0"/>
              <a:t>FNR = 0.41</a:t>
            </a:r>
          </a:p>
          <a:p>
            <a:pPr lvl="1"/>
            <a:r>
              <a:rPr lang="en-US" sz="1200" dirty="0"/>
              <a:t>TNR = 0.99</a:t>
            </a:r>
          </a:p>
          <a:p>
            <a:pPr lvl="1"/>
            <a:r>
              <a:rPr lang="en-US" sz="1200" dirty="0"/>
              <a:t>FPR = 0.01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9B94F4-5C21-A9AD-66EC-971374750F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122249"/>
              </p:ext>
            </p:extLst>
          </p:nvPr>
        </p:nvGraphicFramePr>
        <p:xfrm>
          <a:off x="1154954" y="2853594"/>
          <a:ext cx="513079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266">
                  <a:extLst>
                    <a:ext uri="{9D8B030D-6E8A-4147-A177-3AD203B41FA5}">
                      <a16:colId xmlns:a16="http://schemas.microsoft.com/office/drawing/2014/main" val="806620638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3688844610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1306272174"/>
                    </a:ext>
                  </a:extLst>
                </a:gridCol>
              </a:tblGrid>
              <a:tr h="352332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564728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68827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634573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24281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99886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4357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36789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74440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7E9ACC3-29F0-091D-8A76-6B3BEA7B18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647823"/>
              </p:ext>
            </p:extLst>
          </p:nvPr>
        </p:nvGraphicFramePr>
        <p:xfrm>
          <a:off x="1154954" y="4824384"/>
          <a:ext cx="513079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266">
                  <a:extLst>
                    <a:ext uri="{9D8B030D-6E8A-4147-A177-3AD203B41FA5}">
                      <a16:colId xmlns:a16="http://schemas.microsoft.com/office/drawing/2014/main" val="806620638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3688844610"/>
                    </a:ext>
                  </a:extLst>
                </a:gridCol>
                <a:gridCol w="1710266">
                  <a:extLst>
                    <a:ext uri="{9D8B030D-6E8A-4147-A177-3AD203B41FA5}">
                      <a16:colId xmlns:a16="http://schemas.microsoft.com/office/drawing/2014/main" val="1306272174"/>
                    </a:ext>
                  </a:extLst>
                </a:gridCol>
              </a:tblGrid>
              <a:tr h="352332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564728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68827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271813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10712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998867"/>
                  </a:ext>
                </a:extLst>
              </a:tr>
              <a:tr h="35233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15621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74440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63B1731-66C7-2224-C194-3083097CD2AE}"/>
              </a:ext>
            </a:extLst>
          </p:cNvPr>
          <p:cNvSpPr txBox="1"/>
          <p:nvPr/>
        </p:nvSpPr>
        <p:spPr>
          <a:xfrm>
            <a:off x="1148578" y="2503141"/>
            <a:ext cx="3966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Confusion matrix of train dataset -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010A9B-EF34-9076-8701-1B81263916FE}"/>
              </a:ext>
            </a:extLst>
          </p:cNvPr>
          <p:cNvSpPr txBox="1"/>
          <p:nvPr/>
        </p:nvSpPr>
        <p:spPr>
          <a:xfrm>
            <a:off x="1178317" y="4462032"/>
            <a:ext cx="3849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Confusion matrix of test dataset -</a:t>
            </a:r>
          </a:p>
        </p:txBody>
      </p:sp>
    </p:spTree>
    <p:extLst>
      <p:ext uri="{BB962C8B-B14F-4D97-AF65-F5344CB8AC3E}">
        <p14:creationId xmlns:p14="http://schemas.microsoft.com/office/powerpoint/2010/main" val="7372179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560</TotalTime>
  <Words>649</Words>
  <Application>Microsoft Office PowerPoint</Application>
  <PresentationFormat>Widescreen</PresentationFormat>
  <Paragraphs>165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 Boardroom</vt:lpstr>
      <vt:lpstr>Business Analytics with R</vt:lpstr>
      <vt:lpstr>Problem Statement</vt:lpstr>
      <vt:lpstr>Our Analysis and Target Variable</vt:lpstr>
      <vt:lpstr>Data Visualization and Exploration</vt:lpstr>
      <vt:lpstr>Decision Tree Classifier</vt:lpstr>
      <vt:lpstr>Decision Tree Classifier</vt:lpstr>
      <vt:lpstr>Decision Tree Classifier</vt:lpstr>
      <vt:lpstr>Logistic Regression</vt:lpstr>
      <vt:lpstr>Logistic Regression - Performance</vt:lpstr>
      <vt:lpstr>Logistic Regression - Performance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Analytics with R</dc:title>
  <dc:creator>Mahadevan Ramanan</dc:creator>
  <cp:lastModifiedBy>Mahadevan Ramanan</cp:lastModifiedBy>
  <cp:revision>40</cp:revision>
  <dcterms:created xsi:type="dcterms:W3CDTF">2023-11-15T03:39:00Z</dcterms:created>
  <dcterms:modified xsi:type="dcterms:W3CDTF">2023-11-16T01:02:35Z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B6155BDC3B5D448AB443A4351256635D_13</vt:lpwstr>
  </property>
  <property fmtid="{D5CDD505-2E9C-101B-9397-08002B2CF9AE}" pid="3" name="KSOProductBuildVer">
    <vt:lpwstr>1033-12.2.0.13306</vt:lpwstr>
  </property>
</Properties>
</file>

<file path=docProps/thumbnail.jpeg>
</file>